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96188" cy="10691813"/>
  <p:notesSz cx="6797675" cy="99266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66CCFF"/>
    <a:srgbClr val="008000"/>
    <a:srgbClr val="800000"/>
    <a:srgbClr val="00CCFF"/>
    <a:srgbClr val="CCCCFF"/>
    <a:srgbClr val="000099"/>
    <a:srgbClr val="FCFC0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93" autoAdjust="0"/>
  </p:normalViewPr>
  <p:slideViewPr>
    <p:cSldViewPr>
      <p:cViewPr>
        <p:scale>
          <a:sx n="60" d="100"/>
          <a:sy n="60" d="100"/>
        </p:scale>
        <p:origin x="1068" y="48"/>
      </p:cViewPr>
      <p:guideLst>
        <p:guide orient="horz" pos="3368"/>
        <p:guide pos="23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9715" y="3321396"/>
            <a:ext cx="6456760" cy="229180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9429" y="6058694"/>
            <a:ext cx="5317332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07237" y="428171"/>
            <a:ext cx="1709142" cy="912269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9810" y="428171"/>
            <a:ext cx="5000824" cy="912269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0046" y="6870483"/>
            <a:ext cx="6456760" cy="2123513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46" y="4531647"/>
            <a:ext cx="6456760" cy="2338834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9809" y="2494759"/>
            <a:ext cx="3354983" cy="70561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61396" y="2494759"/>
            <a:ext cx="3354983" cy="70561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10" y="2393285"/>
            <a:ext cx="3356302" cy="997407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810" y="3390691"/>
            <a:ext cx="3356302" cy="616016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58758" y="2393285"/>
            <a:ext cx="3357621" cy="997407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8758" y="3390691"/>
            <a:ext cx="3357621" cy="616016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810" y="425693"/>
            <a:ext cx="2499094" cy="1811669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69898" y="425697"/>
            <a:ext cx="4246480" cy="912516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9810" y="2237363"/>
            <a:ext cx="2499094" cy="731349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8906" y="7484270"/>
            <a:ext cx="4557713" cy="883561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8906" y="955333"/>
            <a:ext cx="4557713" cy="6415088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8906" y="8367830"/>
            <a:ext cx="4557713" cy="1254802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9810" y="428169"/>
            <a:ext cx="6836570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9810" y="2494759"/>
            <a:ext cx="6836570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9810" y="9909730"/>
            <a:ext cx="17724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A0B6-2551-482E-B82A-12D3586492D1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95365" y="9909730"/>
            <a:ext cx="24054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43934" y="9909730"/>
            <a:ext cx="17724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CCEC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/>
          <p:nvPr/>
        </p:nvSpPr>
        <p:spPr>
          <a:xfrm>
            <a:off x="2344395" y="5035857"/>
            <a:ext cx="6709264" cy="6193167"/>
          </a:xfrm>
          <a:custGeom>
            <a:avLst/>
            <a:gdLst>
              <a:gd name="connsiteX0" fmla="*/ 0 w 8945685"/>
              <a:gd name="connsiteY0" fmla="*/ 4472843 h 8945685"/>
              <a:gd name="connsiteX1" fmla="*/ 1310070 w 8945685"/>
              <a:gd name="connsiteY1" fmla="*/ 1310066 h 8945685"/>
              <a:gd name="connsiteX2" fmla="*/ 4472851 w 8945685"/>
              <a:gd name="connsiteY2" fmla="*/ 5 h 8945685"/>
              <a:gd name="connsiteX3" fmla="*/ 7635628 w 8945685"/>
              <a:gd name="connsiteY3" fmla="*/ 1310075 h 8945685"/>
              <a:gd name="connsiteX4" fmla="*/ 8945689 w 8945685"/>
              <a:gd name="connsiteY4" fmla="*/ 4472856 h 8945685"/>
              <a:gd name="connsiteX5" fmla="*/ 7635623 w 8945685"/>
              <a:gd name="connsiteY5" fmla="*/ 7635635 h 8945685"/>
              <a:gd name="connsiteX6" fmla="*/ 4472844 w 8945685"/>
              <a:gd name="connsiteY6" fmla="*/ 8945699 h 8945685"/>
              <a:gd name="connsiteX7" fmla="*/ 1310066 w 8945685"/>
              <a:gd name="connsiteY7" fmla="*/ 7635631 h 8945685"/>
              <a:gd name="connsiteX8" fmla="*/ 3 w 8945685"/>
              <a:gd name="connsiteY8" fmla="*/ 4472851 h 8945685"/>
              <a:gd name="connsiteX9" fmla="*/ 0 w 8945685"/>
              <a:gd name="connsiteY9" fmla="*/ 4472843 h 894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5685" h="8945685">
                <a:moveTo>
                  <a:pt x="0" y="4472843"/>
                </a:moveTo>
                <a:cubicBezTo>
                  <a:pt x="1" y="3286571"/>
                  <a:pt x="471248" y="2148886"/>
                  <a:pt x="1310070" y="1310066"/>
                </a:cubicBezTo>
                <a:cubicBezTo>
                  <a:pt x="2148892" y="471246"/>
                  <a:pt x="3286579" y="3"/>
                  <a:pt x="4472851" y="5"/>
                </a:cubicBezTo>
                <a:cubicBezTo>
                  <a:pt x="5659123" y="6"/>
                  <a:pt x="6796808" y="471253"/>
                  <a:pt x="7635628" y="1310075"/>
                </a:cubicBezTo>
                <a:cubicBezTo>
                  <a:pt x="8474448" y="2148897"/>
                  <a:pt x="8945691" y="3286584"/>
                  <a:pt x="8945689" y="4472856"/>
                </a:cubicBezTo>
                <a:cubicBezTo>
                  <a:pt x="8945689" y="5659128"/>
                  <a:pt x="8474444" y="6796814"/>
                  <a:pt x="7635623" y="7635635"/>
                </a:cubicBezTo>
                <a:cubicBezTo>
                  <a:pt x="6796802" y="8474456"/>
                  <a:pt x="5659116" y="8945700"/>
                  <a:pt x="4472844" y="8945699"/>
                </a:cubicBezTo>
                <a:cubicBezTo>
                  <a:pt x="3286572" y="8945698"/>
                  <a:pt x="2148887" y="8474453"/>
                  <a:pt x="1310066" y="7635631"/>
                </a:cubicBezTo>
                <a:cubicBezTo>
                  <a:pt x="471246" y="6796809"/>
                  <a:pt x="2" y="5659123"/>
                  <a:pt x="3" y="4472851"/>
                </a:cubicBezTo>
                <a:cubicBezTo>
                  <a:pt x="2" y="4472848"/>
                  <a:pt x="1" y="4472846"/>
                  <a:pt x="0" y="4472843"/>
                </a:cubicBezTo>
                <a:close/>
              </a:path>
            </a:pathLst>
          </a:custGeom>
          <a:noFill/>
          <a:ln w="635000">
            <a:solidFill>
              <a:schemeClr val="tx1">
                <a:alpha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16" name="円/楕円 15"/>
          <p:cNvSpPr/>
          <p:nvPr/>
        </p:nvSpPr>
        <p:spPr>
          <a:xfrm>
            <a:off x="4969110" y="3336783"/>
            <a:ext cx="2368143" cy="2257526"/>
          </a:xfrm>
          <a:prstGeom prst="ellipse">
            <a:avLst/>
          </a:prstGeom>
          <a:gradFill>
            <a:gsLst>
              <a:gs pos="42000">
                <a:srgbClr val="FFFF66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ベトナム</a:t>
            </a:r>
            <a:endParaRPr lang="en-US" altLang="ja-JP" sz="28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8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ダーカウ</a:t>
            </a:r>
          </a:p>
        </p:txBody>
      </p:sp>
      <p:pic>
        <p:nvPicPr>
          <p:cNvPr id="1030" name="Picture 6" descr="C:\Documents and Settings\浦泉裕一\Local Settings\Temporary Internet Files\Content.IE5\S1A9RSIV\MCj041680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5242" y="7971335"/>
            <a:ext cx="2332674" cy="2294333"/>
          </a:xfrm>
          <a:prstGeom prst="rect">
            <a:avLst/>
          </a:prstGeom>
          <a:noFill/>
        </p:spPr>
      </p:pic>
      <p:sp>
        <p:nvSpPr>
          <p:cNvPr id="23" name="円/楕円 22"/>
          <p:cNvSpPr/>
          <p:nvPr/>
        </p:nvSpPr>
        <p:spPr>
          <a:xfrm>
            <a:off x="2623548" y="4325895"/>
            <a:ext cx="2345562" cy="2304600"/>
          </a:xfrm>
          <a:prstGeom prst="ellipse">
            <a:avLst/>
          </a:prstGeom>
          <a:gradFill>
            <a:gsLst>
              <a:gs pos="47000">
                <a:srgbClr val="FCFC04"/>
              </a:gs>
              <a:gs pos="100000">
                <a:srgbClr val="008000"/>
              </a:gs>
            </a:gsLst>
            <a:lin ang="5400000" scaled="1"/>
          </a:gra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ブラジル</a:t>
            </a:r>
            <a:endParaRPr lang="en-US" altLang="ja-JP" sz="28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ja-JP" altLang="en-US" sz="1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100" dirty="0" smtClean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バタタケンチ</a:t>
            </a:r>
            <a:endParaRPr lang="ja-JP" altLang="en-US" sz="2100" dirty="0">
              <a:solidFill>
                <a:srgbClr val="0000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44890" y="11045625"/>
            <a:ext cx="7877908" cy="442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1034" name="Freeform 21"/>
          <p:cNvSpPr>
            <a:spLocks/>
          </p:cNvSpPr>
          <p:nvPr/>
        </p:nvSpPr>
        <p:spPr bwMode="auto">
          <a:xfrm>
            <a:off x="2011058" y="5525052"/>
            <a:ext cx="194530" cy="117597"/>
          </a:xfrm>
          <a:custGeom>
            <a:avLst/>
            <a:gdLst>
              <a:gd name="T0" fmla="*/ 0 w 177"/>
              <a:gd name="T1" fmla="*/ 78 h 107"/>
              <a:gd name="T2" fmla="*/ 13 w 177"/>
              <a:gd name="T3" fmla="*/ 60 h 107"/>
              <a:gd name="T4" fmla="*/ 24 w 177"/>
              <a:gd name="T5" fmla="*/ 42 h 107"/>
              <a:gd name="T6" fmla="*/ 33 w 177"/>
              <a:gd name="T7" fmla="*/ 23 h 107"/>
              <a:gd name="T8" fmla="*/ 36 w 177"/>
              <a:gd name="T9" fmla="*/ 1 h 107"/>
              <a:gd name="T10" fmla="*/ 54 w 177"/>
              <a:gd name="T11" fmla="*/ 0 h 107"/>
              <a:gd name="T12" fmla="*/ 71 w 177"/>
              <a:gd name="T13" fmla="*/ 1 h 107"/>
              <a:gd name="T14" fmla="*/ 88 w 177"/>
              <a:gd name="T15" fmla="*/ 6 h 107"/>
              <a:gd name="T16" fmla="*/ 105 w 177"/>
              <a:gd name="T17" fmla="*/ 11 h 107"/>
              <a:gd name="T18" fmla="*/ 122 w 177"/>
              <a:gd name="T19" fmla="*/ 16 h 107"/>
              <a:gd name="T20" fmla="*/ 140 w 177"/>
              <a:gd name="T21" fmla="*/ 19 h 107"/>
              <a:gd name="T22" fmla="*/ 158 w 177"/>
              <a:gd name="T23" fmla="*/ 22 h 107"/>
              <a:gd name="T24" fmla="*/ 177 w 177"/>
              <a:gd name="T25" fmla="*/ 22 h 107"/>
              <a:gd name="T26" fmla="*/ 174 w 177"/>
              <a:gd name="T27" fmla="*/ 34 h 107"/>
              <a:gd name="T28" fmla="*/ 167 w 177"/>
              <a:gd name="T29" fmla="*/ 44 h 107"/>
              <a:gd name="T30" fmla="*/ 159 w 177"/>
              <a:gd name="T31" fmla="*/ 55 h 107"/>
              <a:gd name="T32" fmla="*/ 150 w 177"/>
              <a:gd name="T33" fmla="*/ 66 h 107"/>
              <a:gd name="T34" fmla="*/ 141 w 177"/>
              <a:gd name="T35" fmla="*/ 77 h 107"/>
              <a:gd name="T36" fmla="*/ 132 w 177"/>
              <a:gd name="T37" fmla="*/ 87 h 107"/>
              <a:gd name="T38" fmla="*/ 124 w 177"/>
              <a:gd name="T39" fmla="*/ 97 h 107"/>
              <a:gd name="T40" fmla="*/ 116 w 177"/>
              <a:gd name="T41" fmla="*/ 107 h 107"/>
              <a:gd name="T42" fmla="*/ 102 w 177"/>
              <a:gd name="T43" fmla="*/ 104 h 107"/>
              <a:gd name="T44" fmla="*/ 85 w 177"/>
              <a:gd name="T45" fmla="*/ 102 h 107"/>
              <a:gd name="T46" fmla="*/ 68 w 177"/>
              <a:gd name="T47" fmla="*/ 102 h 107"/>
              <a:gd name="T48" fmla="*/ 53 w 177"/>
              <a:gd name="T49" fmla="*/ 101 h 107"/>
              <a:gd name="T50" fmla="*/ 36 w 177"/>
              <a:gd name="T51" fmla="*/ 99 h 107"/>
              <a:gd name="T52" fmla="*/ 22 w 177"/>
              <a:gd name="T53" fmla="*/ 95 h 107"/>
              <a:gd name="T54" fmla="*/ 10 w 177"/>
              <a:gd name="T55" fmla="*/ 89 h 107"/>
              <a:gd name="T56" fmla="*/ 0 w 177"/>
              <a:gd name="T57" fmla="*/ 7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7" h="107">
                <a:moveTo>
                  <a:pt x="0" y="78"/>
                </a:moveTo>
                <a:lnTo>
                  <a:pt x="13" y="60"/>
                </a:lnTo>
                <a:lnTo>
                  <a:pt x="24" y="42"/>
                </a:lnTo>
                <a:lnTo>
                  <a:pt x="33" y="23"/>
                </a:lnTo>
                <a:lnTo>
                  <a:pt x="36" y="1"/>
                </a:lnTo>
                <a:lnTo>
                  <a:pt x="54" y="0"/>
                </a:lnTo>
                <a:lnTo>
                  <a:pt x="71" y="1"/>
                </a:lnTo>
                <a:lnTo>
                  <a:pt x="88" y="6"/>
                </a:lnTo>
                <a:lnTo>
                  <a:pt x="105" y="11"/>
                </a:lnTo>
                <a:lnTo>
                  <a:pt x="122" y="16"/>
                </a:lnTo>
                <a:lnTo>
                  <a:pt x="140" y="19"/>
                </a:lnTo>
                <a:lnTo>
                  <a:pt x="158" y="22"/>
                </a:lnTo>
                <a:lnTo>
                  <a:pt x="177" y="22"/>
                </a:lnTo>
                <a:lnTo>
                  <a:pt x="174" y="34"/>
                </a:lnTo>
                <a:lnTo>
                  <a:pt x="167" y="44"/>
                </a:lnTo>
                <a:lnTo>
                  <a:pt x="159" y="55"/>
                </a:lnTo>
                <a:lnTo>
                  <a:pt x="150" y="66"/>
                </a:lnTo>
                <a:lnTo>
                  <a:pt x="141" y="77"/>
                </a:lnTo>
                <a:lnTo>
                  <a:pt x="132" y="87"/>
                </a:lnTo>
                <a:lnTo>
                  <a:pt x="124" y="97"/>
                </a:lnTo>
                <a:lnTo>
                  <a:pt x="116" y="107"/>
                </a:lnTo>
                <a:lnTo>
                  <a:pt x="102" y="104"/>
                </a:lnTo>
                <a:lnTo>
                  <a:pt x="85" y="102"/>
                </a:lnTo>
                <a:lnTo>
                  <a:pt x="68" y="102"/>
                </a:lnTo>
                <a:lnTo>
                  <a:pt x="53" y="101"/>
                </a:lnTo>
                <a:lnTo>
                  <a:pt x="36" y="99"/>
                </a:lnTo>
                <a:lnTo>
                  <a:pt x="22" y="95"/>
                </a:lnTo>
                <a:lnTo>
                  <a:pt x="10" y="89"/>
                </a:lnTo>
                <a:lnTo>
                  <a:pt x="0" y="78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1054" name="Freeform 41"/>
          <p:cNvSpPr>
            <a:spLocks/>
          </p:cNvSpPr>
          <p:nvPr/>
        </p:nvSpPr>
        <p:spPr bwMode="auto">
          <a:xfrm>
            <a:off x="1272504" y="4646920"/>
            <a:ext cx="128588" cy="147271"/>
          </a:xfrm>
          <a:custGeom>
            <a:avLst/>
            <a:gdLst>
              <a:gd name="T0" fmla="*/ 0 w 117"/>
              <a:gd name="T1" fmla="*/ 113 h 134"/>
              <a:gd name="T2" fmla="*/ 5 w 117"/>
              <a:gd name="T3" fmla="*/ 85 h 134"/>
              <a:gd name="T4" fmla="*/ 8 w 117"/>
              <a:gd name="T5" fmla="*/ 57 h 134"/>
              <a:gd name="T6" fmla="*/ 9 w 117"/>
              <a:gd name="T7" fmla="*/ 30 h 134"/>
              <a:gd name="T8" fmla="*/ 9 w 117"/>
              <a:gd name="T9" fmla="*/ 1 h 134"/>
              <a:gd name="T10" fmla="*/ 21 w 117"/>
              <a:gd name="T11" fmla="*/ 0 h 134"/>
              <a:gd name="T12" fmla="*/ 34 w 117"/>
              <a:gd name="T13" fmla="*/ 0 h 134"/>
              <a:gd name="T14" fmla="*/ 48 w 117"/>
              <a:gd name="T15" fmla="*/ 2 h 134"/>
              <a:gd name="T16" fmla="*/ 62 w 117"/>
              <a:gd name="T17" fmla="*/ 6 h 134"/>
              <a:gd name="T18" fmla="*/ 77 w 117"/>
              <a:gd name="T19" fmla="*/ 8 h 134"/>
              <a:gd name="T20" fmla="*/ 91 w 117"/>
              <a:gd name="T21" fmla="*/ 12 h 134"/>
              <a:gd name="T22" fmla="*/ 104 w 117"/>
              <a:gd name="T23" fmla="*/ 14 h 134"/>
              <a:gd name="T24" fmla="*/ 117 w 117"/>
              <a:gd name="T25" fmla="*/ 14 h 134"/>
              <a:gd name="T26" fmla="*/ 108 w 117"/>
              <a:gd name="T27" fmla="*/ 43 h 134"/>
              <a:gd name="T28" fmla="*/ 108 w 117"/>
              <a:gd name="T29" fmla="*/ 74 h 134"/>
              <a:gd name="T30" fmla="*/ 107 w 117"/>
              <a:gd name="T31" fmla="*/ 105 h 134"/>
              <a:gd name="T32" fmla="*/ 99 w 117"/>
              <a:gd name="T33" fmla="*/ 134 h 134"/>
              <a:gd name="T34" fmla="*/ 86 w 117"/>
              <a:gd name="T35" fmla="*/ 131 h 134"/>
              <a:gd name="T36" fmla="*/ 73 w 117"/>
              <a:gd name="T37" fmla="*/ 130 h 134"/>
              <a:gd name="T38" fmla="*/ 60 w 117"/>
              <a:gd name="T39" fmla="*/ 129 h 134"/>
              <a:gd name="T40" fmla="*/ 47 w 117"/>
              <a:gd name="T41" fmla="*/ 128 h 134"/>
              <a:gd name="T42" fmla="*/ 34 w 117"/>
              <a:gd name="T43" fmla="*/ 127 h 134"/>
              <a:gd name="T44" fmla="*/ 22 w 117"/>
              <a:gd name="T45" fmla="*/ 123 h 134"/>
              <a:gd name="T46" fmla="*/ 11 w 117"/>
              <a:gd name="T47" fmla="*/ 119 h 134"/>
              <a:gd name="T48" fmla="*/ 0 w 117"/>
              <a:gd name="T49" fmla="*/ 11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" h="134">
                <a:moveTo>
                  <a:pt x="0" y="113"/>
                </a:moveTo>
                <a:lnTo>
                  <a:pt x="5" y="85"/>
                </a:lnTo>
                <a:lnTo>
                  <a:pt x="8" y="57"/>
                </a:lnTo>
                <a:lnTo>
                  <a:pt x="9" y="30"/>
                </a:lnTo>
                <a:lnTo>
                  <a:pt x="9" y="1"/>
                </a:lnTo>
                <a:lnTo>
                  <a:pt x="21" y="0"/>
                </a:lnTo>
                <a:lnTo>
                  <a:pt x="34" y="0"/>
                </a:lnTo>
                <a:lnTo>
                  <a:pt x="48" y="2"/>
                </a:lnTo>
                <a:lnTo>
                  <a:pt x="62" y="6"/>
                </a:lnTo>
                <a:lnTo>
                  <a:pt x="77" y="8"/>
                </a:lnTo>
                <a:lnTo>
                  <a:pt x="91" y="12"/>
                </a:lnTo>
                <a:lnTo>
                  <a:pt x="104" y="14"/>
                </a:lnTo>
                <a:lnTo>
                  <a:pt x="117" y="14"/>
                </a:lnTo>
                <a:lnTo>
                  <a:pt x="108" y="43"/>
                </a:lnTo>
                <a:lnTo>
                  <a:pt x="108" y="74"/>
                </a:lnTo>
                <a:lnTo>
                  <a:pt x="107" y="105"/>
                </a:lnTo>
                <a:lnTo>
                  <a:pt x="99" y="134"/>
                </a:lnTo>
                <a:lnTo>
                  <a:pt x="86" y="131"/>
                </a:lnTo>
                <a:lnTo>
                  <a:pt x="73" y="130"/>
                </a:lnTo>
                <a:lnTo>
                  <a:pt x="60" y="129"/>
                </a:lnTo>
                <a:lnTo>
                  <a:pt x="47" y="128"/>
                </a:lnTo>
                <a:lnTo>
                  <a:pt x="34" y="127"/>
                </a:lnTo>
                <a:lnTo>
                  <a:pt x="22" y="123"/>
                </a:lnTo>
                <a:lnTo>
                  <a:pt x="11" y="119"/>
                </a:lnTo>
                <a:lnTo>
                  <a:pt x="0" y="113"/>
                </a:lnTo>
                <a:close/>
              </a:path>
            </a:pathLst>
          </a:custGeom>
          <a:solidFill>
            <a:srgbClr val="FF7F00">
              <a:alpha val="62000"/>
            </a:srgbClr>
          </a:solidFill>
          <a:ln>
            <a:noFill/>
          </a:ln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1055" name="Freeform 42"/>
          <p:cNvSpPr>
            <a:spLocks/>
          </p:cNvSpPr>
          <p:nvPr/>
        </p:nvSpPr>
        <p:spPr bwMode="auto">
          <a:xfrm>
            <a:off x="1305475" y="4687582"/>
            <a:ext cx="65942" cy="67042"/>
          </a:xfrm>
          <a:custGeom>
            <a:avLst/>
            <a:gdLst>
              <a:gd name="T0" fmla="*/ 0 w 60"/>
              <a:gd name="T1" fmla="*/ 49 h 61"/>
              <a:gd name="T2" fmla="*/ 8 w 60"/>
              <a:gd name="T3" fmla="*/ 0 h 61"/>
              <a:gd name="T4" fmla="*/ 60 w 60"/>
              <a:gd name="T5" fmla="*/ 3 h 61"/>
              <a:gd name="T6" fmla="*/ 57 w 60"/>
              <a:gd name="T7" fmla="*/ 19 h 61"/>
              <a:gd name="T8" fmla="*/ 53 w 60"/>
              <a:gd name="T9" fmla="*/ 33 h 61"/>
              <a:gd name="T10" fmla="*/ 51 w 60"/>
              <a:gd name="T11" fmla="*/ 48 h 61"/>
              <a:gd name="T12" fmla="*/ 51 w 60"/>
              <a:gd name="T13" fmla="*/ 60 h 61"/>
              <a:gd name="T14" fmla="*/ 44 w 60"/>
              <a:gd name="T15" fmla="*/ 61 h 61"/>
              <a:gd name="T16" fmla="*/ 38 w 60"/>
              <a:gd name="T17" fmla="*/ 61 h 61"/>
              <a:gd name="T18" fmla="*/ 30 w 60"/>
              <a:gd name="T19" fmla="*/ 60 h 61"/>
              <a:gd name="T20" fmla="*/ 23 w 60"/>
              <a:gd name="T21" fmla="*/ 58 h 61"/>
              <a:gd name="T22" fmla="*/ 17 w 60"/>
              <a:gd name="T23" fmla="*/ 57 h 61"/>
              <a:gd name="T24" fmla="*/ 12 w 60"/>
              <a:gd name="T25" fmla="*/ 55 h 61"/>
              <a:gd name="T26" fmla="*/ 5 w 60"/>
              <a:gd name="T27" fmla="*/ 52 h 61"/>
              <a:gd name="T28" fmla="*/ 0 w 60"/>
              <a:gd name="T29" fmla="*/ 49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" h="61">
                <a:moveTo>
                  <a:pt x="0" y="49"/>
                </a:moveTo>
                <a:lnTo>
                  <a:pt x="8" y="0"/>
                </a:lnTo>
                <a:lnTo>
                  <a:pt x="60" y="3"/>
                </a:lnTo>
                <a:lnTo>
                  <a:pt x="57" y="19"/>
                </a:lnTo>
                <a:lnTo>
                  <a:pt x="53" y="33"/>
                </a:lnTo>
                <a:lnTo>
                  <a:pt x="51" y="48"/>
                </a:lnTo>
                <a:lnTo>
                  <a:pt x="51" y="60"/>
                </a:lnTo>
                <a:lnTo>
                  <a:pt x="44" y="61"/>
                </a:lnTo>
                <a:lnTo>
                  <a:pt x="38" y="61"/>
                </a:lnTo>
                <a:lnTo>
                  <a:pt x="30" y="60"/>
                </a:lnTo>
                <a:lnTo>
                  <a:pt x="23" y="58"/>
                </a:lnTo>
                <a:lnTo>
                  <a:pt x="17" y="57"/>
                </a:lnTo>
                <a:lnTo>
                  <a:pt x="12" y="55"/>
                </a:lnTo>
                <a:lnTo>
                  <a:pt x="5" y="52"/>
                </a:lnTo>
                <a:lnTo>
                  <a:pt x="0" y="49"/>
                </a:lnTo>
                <a:close/>
              </a:path>
            </a:pathLst>
          </a:custGeom>
          <a:solidFill>
            <a:srgbClr val="FFFF3F">
              <a:alpha val="68000"/>
            </a:srgbClr>
          </a:solidFill>
          <a:ln>
            <a:noFill/>
          </a:ln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1056" name="Freeform 43"/>
          <p:cNvSpPr>
            <a:spLocks/>
          </p:cNvSpPr>
          <p:nvPr/>
        </p:nvSpPr>
        <p:spPr bwMode="auto">
          <a:xfrm>
            <a:off x="1474568" y="5172809"/>
            <a:ext cx="157163" cy="152767"/>
          </a:xfrm>
          <a:custGeom>
            <a:avLst/>
            <a:gdLst>
              <a:gd name="T0" fmla="*/ 34 w 143"/>
              <a:gd name="T1" fmla="*/ 131 h 139"/>
              <a:gd name="T2" fmla="*/ 27 w 143"/>
              <a:gd name="T3" fmla="*/ 107 h 139"/>
              <a:gd name="T4" fmla="*/ 22 w 143"/>
              <a:gd name="T5" fmla="*/ 83 h 139"/>
              <a:gd name="T6" fmla="*/ 14 w 143"/>
              <a:gd name="T7" fmla="*/ 61 h 139"/>
              <a:gd name="T8" fmla="*/ 0 w 143"/>
              <a:gd name="T9" fmla="*/ 40 h 139"/>
              <a:gd name="T10" fmla="*/ 2 w 143"/>
              <a:gd name="T11" fmla="*/ 27 h 139"/>
              <a:gd name="T12" fmla="*/ 10 w 143"/>
              <a:gd name="T13" fmla="*/ 19 h 139"/>
              <a:gd name="T14" fmla="*/ 22 w 143"/>
              <a:gd name="T15" fmla="*/ 13 h 139"/>
              <a:gd name="T16" fmla="*/ 36 w 143"/>
              <a:gd name="T17" fmla="*/ 9 h 139"/>
              <a:gd name="T18" fmla="*/ 50 w 143"/>
              <a:gd name="T19" fmla="*/ 8 h 139"/>
              <a:gd name="T20" fmla="*/ 66 w 143"/>
              <a:gd name="T21" fmla="*/ 6 h 139"/>
              <a:gd name="T22" fmla="*/ 79 w 143"/>
              <a:gd name="T23" fmla="*/ 3 h 139"/>
              <a:gd name="T24" fmla="*/ 89 w 143"/>
              <a:gd name="T25" fmla="*/ 0 h 139"/>
              <a:gd name="T26" fmla="*/ 98 w 143"/>
              <a:gd name="T27" fmla="*/ 4 h 139"/>
              <a:gd name="T28" fmla="*/ 105 w 143"/>
              <a:gd name="T29" fmla="*/ 12 h 139"/>
              <a:gd name="T30" fmla="*/ 110 w 143"/>
              <a:gd name="T31" fmla="*/ 20 h 139"/>
              <a:gd name="T32" fmla="*/ 115 w 143"/>
              <a:gd name="T33" fmla="*/ 30 h 139"/>
              <a:gd name="T34" fmla="*/ 118 w 143"/>
              <a:gd name="T35" fmla="*/ 39 h 139"/>
              <a:gd name="T36" fmla="*/ 122 w 143"/>
              <a:gd name="T37" fmla="*/ 49 h 139"/>
              <a:gd name="T38" fmla="*/ 126 w 143"/>
              <a:gd name="T39" fmla="*/ 58 h 139"/>
              <a:gd name="T40" fmla="*/ 130 w 143"/>
              <a:gd name="T41" fmla="*/ 68 h 139"/>
              <a:gd name="T42" fmla="*/ 131 w 143"/>
              <a:gd name="T43" fmla="*/ 82 h 139"/>
              <a:gd name="T44" fmla="*/ 139 w 143"/>
              <a:gd name="T45" fmla="*/ 95 h 139"/>
              <a:gd name="T46" fmla="*/ 143 w 143"/>
              <a:gd name="T47" fmla="*/ 107 h 139"/>
              <a:gd name="T48" fmla="*/ 133 w 143"/>
              <a:gd name="T49" fmla="*/ 119 h 139"/>
              <a:gd name="T50" fmla="*/ 122 w 143"/>
              <a:gd name="T51" fmla="*/ 123 h 139"/>
              <a:gd name="T52" fmla="*/ 109 w 143"/>
              <a:gd name="T53" fmla="*/ 128 h 139"/>
              <a:gd name="T54" fmla="*/ 96 w 143"/>
              <a:gd name="T55" fmla="*/ 131 h 139"/>
              <a:gd name="T56" fmla="*/ 82 w 143"/>
              <a:gd name="T57" fmla="*/ 135 h 139"/>
              <a:gd name="T58" fmla="*/ 69 w 143"/>
              <a:gd name="T59" fmla="*/ 137 h 139"/>
              <a:gd name="T60" fmla="*/ 57 w 143"/>
              <a:gd name="T61" fmla="*/ 139 h 139"/>
              <a:gd name="T62" fmla="*/ 44 w 143"/>
              <a:gd name="T63" fmla="*/ 136 h 139"/>
              <a:gd name="T64" fmla="*/ 34 w 143"/>
              <a:gd name="T65" fmla="*/ 131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3" h="139">
                <a:moveTo>
                  <a:pt x="34" y="131"/>
                </a:moveTo>
                <a:lnTo>
                  <a:pt x="27" y="107"/>
                </a:lnTo>
                <a:lnTo>
                  <a:pt x="22" y="83"/>
                </a:lnTo>
                <a:lnTo>
                  <a:pt x="14" y="61"/>
                </a:lnTo>
                <a:lnTo>
                  <a:pt x="0" y="40"/>
                </a:lnTo>
                <a:lnTo>
                  <a:pt x="2" y="27"/>
                </a:lnTo>
                <a:lnTo>
                  <a:pt x="10" y="19"/>
                </a:lnTo>
                <a:lnTo>
                  <a:pt x="22" y="13"/>
                </a:lnTo>
                <a:lnTo>
                  <a:pt x="36" y="9"/>
                </a:lnTo>
                <a:lnTo>
                  <a:pt x="50" y="8"/>
                </a:lnTo>
                <a:lnTo>
                  <a:pt x="66" y="6"/>
                </a:lnTo>
                <a:lnTo>
                  <a:pt x="79" y="3"/>
                </a:lnTo>
                <a:lnTo>
                  <a:pt x="89" y="0"/>
                </a:lnTo>
                <a:lnTo>
                  <a:pt x="98" y="4"/>
                </a:lnTo>
                <a:lnTo>
                  <a:pt x="105" y="12"/>
                </a:lnTo>
                <a:lnTo>
                  <a:pt x="110" y="20"/>
                </a:lnTo>
                <a:lnTo>
                  <a:pt x="115" y="30"/>
                </a:lnTo>
                <a:lnTo>
                  <a:pt x="118" y="39"/>
                </a:lnTo>
                <a:lnTo>
                  <a:pt x="122" y="49"/>
                </a:lnTo>
                <a:lnTo>
                  <a:pt x="126" y="58"/>
                </a:lnTo>
                <a:lnTo>
                  <a:pt x="130" y="68"/>
                </a:lnTo>
                <a:lnTo>
                  <a:pt x="131" y="82"/>
                </a:lnTo>
                <a:lnTo>
                  <a:pt x="139" y="95"/>
                </a:lnTo>
                <a:lnTo>
                  <a:pt x="143" y="107"/>
                </a:lnTo>
                <a:lnTo>
                  <a:pt x="133" y="119"/>
                </a:lnTo>
                <a:lnTo>
                  <a:pt x="122" y="123"/>
                </a:lnTo>
                <a:lnTo>
                  <a:pt x="109" y="128"/>
                </a:lnTo>
                <a:lnTo>
                  <a:pt x="96" y="131"/>
                </a:lnTo>
                <a:lnTo>
                  <a:pt x="82" y="135"/>
                </a:lnTo>
                <a:lnTo>
                  <a:pt x="69" y="137"/>
                </a:lnTo>
                <a:lnTo>
                  <a:pt x="57" y="139"/>
                </a:lnTo>
                <a:lnTo>
                  <a:pt x="44" y="136"/>
                </a:lnTo>
                <a:lnTo>
                  <a:pt x="34" y="131"/>
                </a:lnTo>
                <a:close/>
              </a:path>
            </a:pathLst>
          </a:custGeom>
          <a:solidFill>
            <a:srgbClr val="FF00FF">
              <a:alpha val="54000"/>
            </a:srgbClr>
          </a:solidFill>
          <a:ln>
            <a:noFill/>
          </a:ln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1057" name="Freeform 44"/>
          <p:cNvSpPr>
            <a:spLocks/>
          </p:cNvSpPr>
          <p:nvPr/>
        </p:nvSpPr>
        <p:spPr bwMode="auto">
          <a:xfrm>
            <a:off x="1391200" y="3918255"/>
            <a:ext cx="176946" cy="176946"/>
          </a:xfrm>
          <a:custGeom>
            <a:avLst/>
            <a:gdLst>
              <a:gd name="T0" fmla="*/ 0 w 161"/>
              <a:gd name="T1" fmla="*/ 113 h 161"/>
              <a:gd name="T2" fmla="*/ 1 w 161"/>
              <a:gd name="T3" fmla="*/ 96 h 161"/>
              <a:gd name="T4" fmla="*/ 6 w 161"/>
              <a:gd name="T5" fmla="*/ 82 h 161"/>
              <a:gd name="T6" fmla="*/ 15 w 161"/>
              <a:gd name="T7" fmla="*/ 70 h 161"/>
              <a:gd name="T8" fmla="*/ 27 w 161"/>
              <a:gd name="T9" fmla="*/ 56 h 161"/>
              <a:gd name="T10" fmla="*/ 40 w 161"/>
              <a:gd name="T11" fmla="*/ 44 h 161"/>
              <a:gd name="T12" fmla="*/ 51 w 161"/>
              <a:gd name="T13" fmla="*/ 31 h 161"/>
              <a:gd name="T14" fmla="*/ 60 w 161"/>
              <a:gd name="T15" fmla="*/ 18 h 161"/>
              <a:gd name="T16" fmla="*/ 65 w 161"/>
              <a:gd name="T17" fmla="*/ 1 h 161"/>
              <a:gd name="T18" fmla="*/ 80 w 161"/>
              <a:gd name="T19" fmla="*/ 0 h 161"/>
              <a:gd name="T20" fmla="*/ 95 w 161"/>
              <a:gd name="T21" fmla="*/ 4 h 161"/>
              <a:gd name="T22" fmla="*/ 106 w 161"/>
              <a:gd name="T23" fmla="*/ 12 h 161"/>
              <a:gd name="T24" fmla="*/ 117 w 161"/>
              <a:gd name="T25" fmla="*/ 23 h 161"/>
              <a:gd name="T26" fmla="*/ 127 w 161"/>
              <a:gd name="T27" fmla="*/ 35 h 161"/>
              <a:gd name="T28" fmla="*/ 137 w 161"/>
              <a:gd name="T29" fmla="*/ 48 h 161"/>
              <a:gd name="T30" fmla="*/ 148 w 161"/>
              <a:gd name="T31" fmla="*/ 60 h 161"/>
              <a:gd name="T32" fmla="*/ 161 w 161"/>
              <a:gd name="T33" fmla="*/ 70 h 161"/>
              <a:gd name="T34" fmla="*/ 158 w 161"/>
              <a:gd name="T35" fmla="*/ 85 h 161"/>
              <a:gd name="T36" fmla="*/ 153 w 161"/>
              <a:gd name="T37" fmla="*/ 97 h 161"/>
              <a:gd name="T38" fmla="*/ 144 w 161"/>
              <a:gd name="T39" fmla="*/ 109 h 161"/>
              <a:gd name="T40" fmla="*/ 135 w 161"/>
              <a:gd name="T41" fmla="*/ 120 h 161"/>
              <a:gd name="T42" fmla="*/ 123 w 161"/>
              <a:gd name="T43" fmla="*/ 129 h 161"/>
              <a:gd name="T44" fmla="*/ 113 w 161"/>
              <a:gd name="T45" fmla="*/ 139 h 161"/>
              <a:gd name="T46" fmla="*/ 104 w 161"/>
              <a:gd name="T47" fmla="*/ 150 h 161"/>
              <a:gd name="T48" fmla="*/ 96 w 161"/>
              <a:gd name="T49" fmla="*/ 161 h 161"/>
              <a:gd name="T50" fmla="*/ 82 w 161"/>
              <a:gd name="T51" fmla="*/ 159 h 161"/>
              <a:gd name="T52" fmla="*/ 69 w 161"/>
              <a:gd name="T53" fmla="*/ 155 h 161"/>
              <a:gd name="T54" fmla="*/ 58 w 161"/>
              <a:gd name="T55" fmla="*/ 146 h 161"/>
              <a:gd name="T56" fmla="*/ 48 w 161"/>
              <a:gd name="T57" fmla="*/ 137 h 161"/>
              <a:gd name="T58" fmla="*/ 38 w 161"/>
              <a:gd name="T59" fmla="*/ 127 h 161"/>
              <a:gd name="T60" fmla="*/ 26 w 161"/>
              <a:gd name="T61" fmla="*/ 119 h 161"/>
              <a:gd name="T62" fmla="*/ 14 w 161"/>
              <a:gd name="T63" fmla="*/ 114 h 161"/>
              <a:gd name="T64" fmla="*/ 0 w 161"/>
              <a:gd name="T65" fmla="*/ 11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1" h="161">
                <a:moveTo>
                  <a:pt x="0" y="113"/>
                </a:moveTo>
                <a:lnTo>
                  <a:pt x="1" y="96"/>
                </a:lnTo>
                <a:lnTo>
                  <a:pt x="6" y="82"/>
                </a:lnTo>
                <a:lnTo>
                  <a:pt x="15" y="70"/>
                </a:lnTo>
                <a:lnTo>
                  <a:pt x="27" y="56"/>
                </a:lnTo>
                <a:lnTo>
                  <a:pt x="40" y="44"/>
                </a:lnTo>
                <a:lnTo>
                  <a:pt x="51" y="31"/>
                </a:lnTo>
                <a:lnTo>
                  <a:pt x="60" y="18"/>
                </a:lnTo>
                <a:lnTo>
                  <a:pt x="65" y="1"/>
                </a:lnTo>
                <a:lnTo>
                  <a:pt x="80" y="0"/>
                </a:lnTo>
                <a:lnTo>
                  <a:pt x="95" y="4"/>
                </a:lnTo>
                <a:lnTo>
                  <a:pt x="106" y="12"/>
                </a:lnTo>
                <a:lnTo>
                  <a:pt x="117" y="23"/>
                </a:lnTo>
                <a:lnTo>
                  <a:pt x="127" y="35"/>
                </a:lnTo>
                <a:lnTo>
                  <a:pt x="137" y="48"/>
                </a:lnTo>
                <a:lnTo>
                  <a:pt x="148" y="60"/>
                </a:lnTo>
                <a:lnTo>
                  <a:pt x="161" y="70"/>
                </a:lnTo>
                <a:lnTo>
                  <a:pt x="158" y="85"/>
                </a:lnTo>
                <a:lnTo>
                  <a:pt x="153" y="97"/>
                </a:lnTo>
                <a:lnTo>
                  <a:pt x="144" y="109"/>
                </a:lnTo>
                <a:lnTo>
                  <a:pt x="135" y="120"/>
                </a:lnTo>
                <a:lnTo>
                  <a:pt x="123" y="129"/>
                </a:lnTo>
                <a:lnTo>
                  <a:pt x="113" y="139"/>
                </a:lnTo>
                <a:lnTo>
                  <a:pt x="104" y="150"/>
                </a:lnTo>
                <a:lnTo>
                  <a:pt x="96" y="161"/>
                </a:lnTo>
                <a:lnTo>
                  <a:pt x="82" y="159"/>
                </a:lnTo>
                <a:lnTo>
                  <a:pt x="69" y="155"/>
                </a:lnTo>
                <a:lnTo>
                  <a:pt x="58" y="146"/>
                </a:lnTo>
                <a:lnTo>
                  <a:pt x="48" y="137"/>
                </a:lnTo>
                <a:lnTo>
                  <a:pt x="38" y="127"/>
                </a:lnTo>
                <a:lnTo>
                  <a:pt x="26" y="119"/>
                </a:lnTo>
                <a:lnTo>
                  <a:pt x="14" y="114"/>
                </a:lnTo>
                <a:lnTo>
                  <a:pt x="0" y="113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endParaRPr lang="ja-JP" altLang="en-US" sz="1246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40960" y="6767905"/>
            <a:ext cx="5707574" cy="923330"/>
          </a:xfrm>
          <a:prstGeom prst="rect">
            <a:avLst/>
          </a:prstGeom>
          <a:noFill/>
          <a:effectLst>
            <a:glow rad="190500">
              <a:schemeClr val="tx1"/>
            </a:glo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中国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・ブラジル・ベトナム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の子ども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の遊びを各国出身者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が紹介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し、親子で体験します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。楽しみながら</a:t>
            </a:r>
            <a:r>
              <a:rPr lang="en-US" altLang="ja-JP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3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か国の言語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や文化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に触れあうチャンスです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！ぜ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ひ</a:t>
            </a:r>
            <a:r>
              <a:rPr lang="ja-JP" altLang="en-US" sz="1800" dirty="0" smtClean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ご参加</a:t>
            </a:r>
            <a:r>
              <a:rPr lang="ja-JP" altLang="en-US" sz="1800" dirty="0">
                <a:ln w="11430">
                  <a:noFill/>
                </a:ln>
                <a:solidFill>
                  <a:srgbClr val="000099"/>
                </a:solidFill>
                <a:effectLst>
                  <a:glow rad="165100">
                    <a:schemeClr val="tx1">
                      <a:alpha val="90000"/>
                    </a:schemeClr>
                  </a:glow>
                </a:effectLst>
                <a:latin typeface="+mj-ea"/>
                <a:ea typeface="+mj-ea"/>
              </a:rPr>
              <a:t>ください！</a:t>
            </a:r>
            <a:endParaRPr lang="en-US" altLang="ja-JP" sz="1800" dirty="0">
              <a:ln w="11430">
                <a:noFill/>
              </a:ln>
              <a:solidFill>
                <a:srgbClr val="000099"/>
              </a:solidFill>
              <a:effectLst>
                <a:glow rad="165100">
                  <a:schemeClr val="tx1">
                    <a:alpha val="90000"/>
                  </a:schemeClr>
                </a:glow>
              </a:effectLst>
              <a:latin typeface="+mj-ea"/>
              <a:ea typeface="+mj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26408" y="7725341"/>
            <a:ext cx="5331784" cy="2632708"/>
          </a:xfrm>
          <a:prstGeom prst="rect">
            <a:avLst/>
          </a:prstGeom>
          <a:noFill/>
          <a:effectLst>
            <a:glow rad="254000">
              <a:schemeClr val="tx1"/>
            </a:glo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と  き：７</a:t>
            </a:r>
            <a:r>
              <a:rPr lang="ja-JP" altLang="en-US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月２８日</a:t>
            </a:r>
            <a:r>
              <a:rPr lang="ja-JP" altLang="en-US" sz="2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（日</a:t>
            </a:r>
            <a:r>
              <a:rPr lang="ja-JP" altLang="en-US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） </a:t>
            </a: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13:30</a:t>
            </a:r>
            <a:r>
              <a:rPr lang="ja-JP" altLang="en-US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～</a:t>
            </a:r>
            <a:r>
              <a:rPr lang="en-US" altLang="ja-JP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15:30</a:t>
            </a:r>
          </a:p>
          <a:p>
            <a:r>
              <a:rPr lang="ja-JP" altLang="en-US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ところ：大垣市スイトピアセンタ</a:t>
            </a:r>
            <a:r>
              <a:rPr lang="en-US" altLang="ja-JP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―</a:t>
            </a:r>
          </a:p>
          <a:p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          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スイトピアホール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（学習館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2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階）</a:t>
            </a:r>
            <a:endParaRPr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対象：西濃地域在住の小学生とその保護者</a:t>
            </a:r>
            <a:endParaRPr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　　　（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1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世帯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1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組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3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人まで）</a:t>
            </a:r>
            <a:endParaRPr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定員：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15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組（申込先着順）　　参加費：無料</a:t>
            </a:r>
            <a:endParaRPr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申込方法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：大垣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国際交流協会</a:t>
            </a:r>
            <a:r>
              <a:rPr lang="ja-JP" altLang="en-US" sz="1600" spc="-15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まで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ご連絡ください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。</a:t>
            </a:r>
            <a:endParaRPr lang="en-US" altLang="ja-JP" sz="1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　　　　 大垣市室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本町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5-51(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スイトピアセンター内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) 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　　☎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(</a:t>
            </a:r>
            <a:r>
              <a:rPr lang="en-US" altLang="ja-JP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0584)82-2311</a:t>
            </a:r>
            <a:r>
              <a:rPr lang="ja-JP" altLang="en-US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　</a:t>
            </a:r>
            <a:r>
              <a:rPr lang="en-US" altLang="ja-JP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 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E</a:t>
            </a:r>
            <a:r>
              <a:rPr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メール</a:t>
            </a:r>
            <a:r>
              <a:rPr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oiea@mb.ginet.or.jp</a:t>
            </a:r>
            <a:endParaRPr lang="ja-JP" altLang="en-US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  <a:p>
            <a:pPr algn="ctr"/>
            <a:endParaRPr lang="en-US" altLang="ja-JP" sz="1108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grpSp>
        <p:nvGrpSpPr>
          <p:cNvPr id="1066" name="グループ化 1065"/>
          <p:cNvGrpSpPr/>
          <p:nvPr/>
        </p:nvGrpSpPr>
        <p:grpSpPr>
          <a:xfrm>
            <a:off x="353506" y="90315"/>
            <a:ext cx="6595517" cy="5427503"/>
            <a:chOff x="912503" y="-985023"/>
            <a:chExt cx="7857745" cy="6550358"/>
          </a:xfrm>
        </p:grpSpPr>
        <p:sp>
          <p:nvSpPr>
            <p:cNvPr id="13" name="円/楕円 12"/>
            <p:cNvSpPr/>
            <p:nvPr/>
          </p:nvSpPr>
          <p:spPr>
            <a:xfrm>
              <a:off x="912503" y="2969022"/>
              <a:ext cx="2689691" cy="2596313"/>
            </a:xfrm>
            <a:prstGeom prst="ellipse">
              <a:avLst/>
            </a:prstGeom>
            <a:gradFill>
              <a:gsLst>
                <a:gs pos="37000">
                  <a:srgbClr val="FFFF00"/>
                </a:gs>
                <a:gs pos="79000">
                  <a:srgbClr val="FF8000"/>
                </a:gs>
                <a:gs pos="93000">
                  <a:srgbClr val="FF0000"/>
                </a:gs>
              </a:gsLst>
              <a:lin ang="5400000" scaled="1"/>
            </a:gradFill>
            <a:ln w="25400">
              <a:solidFill>
                <a:schemeClr val="bg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中国</a:t>
              </a:r>
              <a:endParaRPr lang="en-US" altLang="ja-JP" sz="32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endParaRPr lang="en-US" altLang="ja-JP" sz="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2400" dirty="0" smtClean="0">
                  <a:solidFill>
                    <a:srgbClr val="0000CC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トランプ</a:t>
              </a:r>
              <a:endParaRPr lang="en-US" altLang="ja-JP" sz="2400" dirty="0" smtClean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2000" dirty="0" smtClean="0">
                  <a:solidFill>
                    <a:srgbClr val="0000CC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のあそび</a:t>
              </a:r>
              <a:endParaRPr lang="ja-JP" altLang="en-US" sz="20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305931" y="332697"/>
              <a:ext cx="7464317" cy="37330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rgbClr val="000000"/>
                </a:contourClr>
              </a:sp3d>
            </a:bodyPr>
            <a:lstStyle/>
            <a:p>
              <a:r>
                <a:rPr lang="ja-JP" altLang="en-US" sz="6500" b="1" dirty="0">
                  <a:ln w="22225">
                    <a:solidFill>
                      <a:srgbClr val="000000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bg1">
                        <a:lumMod val="65000"/>
                        <a:lumOff val="35000"/>
                        <a:alpha val="45000"/>
                      </a:schemeClr>
                    </a:glow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GS創英角ﾎﾟｯﾌﾟ体" pitchFamily="50" charset="-128"/>
                  <a:ea typeface="HGS創英角ﾎﾟｯﾌﾟ体" pitchFamily="50" charset="-128"/>
                </a:rPr>
                <a:t>親子で楽しむ</a:t>
              </a:r>
              <a:endParaRPr lang="en-US" altLang="ja-JP" sz="6500" b="1" dirty="0">
                <a:ln w="2222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127000">
                    <a:schemeClr val="bg1">
                      <a:lumMod val="65000"/>
                      <a:lumOff val="35000"/>
                      <a:alpha val="4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/>
              <a:r>
                <a:rPr lang="ja-JP" altLang="en-US" sz="6500" b="1" dirty="0">
                  <a:ln w="22225">
                    <a:solidFill>
                      <a:srgbClr val="000000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bg1">
                        <a:lumMod val="65000"/>
                        <a:lumOff val="35000"/>
                        <a:alpha val="45000"/>
                      </a:schemeClr>
                    </a:glow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GS創英角ﾎﾟｯﾌﾟ体" pitchFamily="50" charset="-128"/>
                  <a:ea typeface="HGS創英角ﾎﾟｯﾌﾟ体" pitchFamily="50" charset="-128"/>
                </a:rPr>
                <a:t>世界</a:t>
              </a:r>
              <a:r>
                <a:rPr lang="ja-JP" altLang="en-US" sz="6500" b="1" dirty="0" smtClean="0">
                  <a:ln w="22225">
                    <a:solidFill>
                      <a:srgbClr val="000000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bg1">
                        <a:lumMod val="65000"/>
                        <a:lumOff val="35000"/>
                        <a:alpha val="45000"/>
                      </a:schemeClr>
                    </a:glow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GS創英角ﾎﾟｯﾌﾟ体" pitchFamily="50" charset="-128"/>
                  <a:ea typeface="HGS創英角ﾎﾟｯﾌﾟ体" pitchFamily="50" charset="-128"/>
                </a:rPr>
                <a:t>の子どもの遊び</a:t>
              </a:r>
              <a:endParaRPr lang="ja-JP" altLang="en-US" sz="6500" b="1" dirty="0">
                <a:ln w="2222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127000">
                    <a:schemeClr val="bg1">
                      <a:lumMod val="65000"/>
                      <a:lumOff val="35000"/>
                      <a:alpha val="4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105583" y="-985023"/>
              <a:ext cx="4552017" cy="371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>
                  <a:ln w="11430"/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公益財団法人大垣国際交流協会</a:t>
              </a:r>
              <a:endParaRPr lang="en-US" altLang="ja-JP" sz="1400" dirty="0">
                <a:ln w="11430"/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pic>
        <p:nvPicPr>
          <p:cNvPr id="1069" name="図 10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744" y="9792287"/>
            <a:ext cx="966395" cy="724796"/>
          </a:xfrm>
          <a:prstGeom prst="rect">
            <a:avLst/>
          </a:prstGeom>
          <a:solidFill>
            <a:schemeClr val="tx1">
              <a:alpha val="0"/>
            </a:schemeClr>
          </a:solidFill>
        </p:spPr>
      </p:pic>
      <p:sp>
        <p:nvSpPr>
          <p:cNvPr id="1070" name="テキスト ボックス 1069"/>
          <p:cNvSpPr txBox="1"/>
          <p:nvPr/>
        </p:nvSpPr>
        <p:spPr>
          <a:xfrm>
            <a:off x="3095664" y="10226913"/>
            <a:ext cx="3396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</a:rPr>
              <a:t>一般財団法人　自治総合センター　コミュニティー助成事業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-6693" y="-1"/>
            <a:ext cx="7602881" cy="10691813"/>
          </a:xfrm>
          <a:prstGeom prst="rect">
            <a:avLst/>
          </a:prstGeom>
          <a:noFill/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711131" y="112988"/>
            <a:ext cx="3174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n w="11430"/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令和元年度　多文化紹介講座</a:t>
            </a:r>
            <a:endParaRPr lang="en-US" altLang="ja-JP" sz="1400" dirty="0">
              <a:ln w="11430"/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4394" y="5982914"/>
            <a:ext cx="2583395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altLang="ja-JP" sz="1200" dirty="0">
              <a:ln w="11430">
                <a:noFill/>
              </a:ln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effectLst>
                  <a:glow rad="152400">
                    <a:schemeClr val="tx1"/>
                  </a:glow>
                </a:effectLst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glow rad="152400">
                    <a:schemeClr val="tx1"/>
                  </a:glow>
                </a:effectLst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  <a:effectLst>
                  <a:glow rad="152400">
                    <a:schemeClr val="tx1"/>
                  </a:glow>
                </a:effectLst>
              </a:rPr>
              <a:t>軽い運動を伴う遊びが</a:t>
            </a:r>
            <a:r>
              <a:rPr lang="ja-JP" altLang="en-US" sz="1200" b="1" dirty="0" smtClean="0">
                <a:solidFill>
                  <a:schemeClr val="bg1"/>
                </a:solidFill>
                <a:effectLst>
                  <a:glow rad="152400">
                    <a:schemeClr val="tx1"/>
                  </a:glow>
                </a:effectLst>
              </a:rPr>
              <a:t>あります</a:t>
            </a:r>
            <a:endParaRPr lang="en-US" altLang="ja-JP" sz="12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+mj-ea"/>
              <a:ea typeface="+mj-ea"/>
            </a:endParaRPr>
          </a:p>
          <a:p>
            <a:endParaRPr lang="en-US" altLang="ja-JP" sz="12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9" b="100000" l="0" r="100000">
                        <a14:foregroundMark x1="61507" y1="62679" x2="46164" y2="81818"/>
                        <a14:foregroundMark x1="61507" y1="63796" x2="54247" y2="85965"/>
                        <a14:foregroundMark x1="69726" y1="66986" x2="55205" y2="80702"/>
                        <a14:foregroundMark x1="56986" y1="91228" x2="37945" y2="70175"/>
                        <a14:foregroundMark x1="47945" y1="77512" x2="37945" y2="59490"/>
                        <a14:foregroundMark x1="17945" y1="59490" x2="45205" y2="85965"/>
                        <a14:foregroundMark x1="46164" y1="94418" x2="41507" y2="89155"/>
                        <a14:foregroundMark x1="18082" y1="60128" x2="39041" y2="62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36" y="156596"/>
            <a:ext cx="750798" cy="64486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125425" y="620051"/>
            <a:ext cx="30893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  <a:alpha val="58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夏休み特別企画</a:t>
            </a:r>
            <a:endParaRPr lang="ja-JP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  <a:alpha val="58000"/>
                  </a:schemeClr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194380" y="4870512"/>
            <a:ext cx="2175453" cy="5800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altLang="ja-JP" sz="800" dirty="0">
              <a:ln w="11430">
                <a:noFill/>
              </a:ln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1400" dirty="0" smtClean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∗ </a:t>
            </a:r>
            <a:r>
              <a:rPr lang="ja-JP" altLang="en-US" sz="1000" dirty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ダーカウ＝足で羽根を蹴るゲーム</a:t>
            </a:r>
            <a:endParaRPr lang="en-US" altLang="ja-JP" sz="10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+mj-ea"/>
              <a:ea typeface="+mj-ea"/>
            </a:endParaRPr>
          </a:p>
          <a:p>
            <a:endParaRPr lang="en-US" altLang="ja-JP" sz="969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70079" y="5866846"/>
            <a:ext cx="3359163" cy="6108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altLang="ja-JP" sz="800" dirty="0">
              <a:ln w="11430">
                <a:noFill/>
              </a:ln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500" dirty="0" smtClean="0">
                <a:solidFill>
                  <a:schemeClr val="bg1"/>
                </a:solidFill>
                <a:effectLst>
                  <a:glow rad="152400">
                    <a:schemeClr val="tx1"/>
                  </a:glow>
                </a:effectLst>
              </a:rPr>
              <a:t>　</a:t>
            </a:r>
            <a:r>
              <a:rPr lang="ja-JP" altLang="en-US" sz="1400" dirty="0" smtClean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　</a:t>
            </a:r>
            <a:r>
              <a:rPr lang="en-US" altLang="ja-JP" sz="1400" dirty="0" smtClean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∗</a:t>
            </a:r>
            <a:r>
              <a:rPr lang="ja-JP" altLang="en-US" sz="1600" dirty="0" smtClean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 </a:t>
            </a:r>
            <a:r>
              <a:rPr lang="ja-JP" altLang="en-US" sz="1000" dirty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バタタケンチ＝フロアゲームの</a:t>
            </a:r>
            <a:r>
              <a:rPr lang="ja-JP" altLang="en-US" sz="1000" dirty="0" smtClean="0">
                <a:ln w="11430"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ea"/>
                <a:ea typeface="+mj-ea"/>
              </a:rPr>
              <a:t>一種</a:t>
            </a:r>
            <a:endParaRPr lang="en-US" altLang="ja-JP" sz="10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+mj-ea"/>
              <a:ea typeface="+mj-ea"/>
            </a:endParaRPr>
          </a:p>
          <a:p>
            <a:endParaRPr lang="en-US" altLang="ja-JP" sz="969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雲形吹き出し 2"/>
          <p:cNvSpPr/>
          <p:nvPr/>
        </p:nvSpPr>
        <p:spPr>
          <a:xfrm>
            <a:off x="5748879" y="379337"/>
            <a:ext cx="1672213" cy="1731363"/>
          </a:xfrm>
          <a:prstGeom prst="cloudCallout">
            <a:avLst>
              <a:gd name="adj1" fmla="val -45875"/>
              <a:gd name="adj2" fmla="val 56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74538" y="1338093"/>
            <a:ext cx="1418601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楽しいよ！</a:t>
            </a:r>
            <a:endParaRPr kumimoji="1" lang="ja-JP" altLang="en-US" b="1" dirty="0">
              <a:ln w="3175">
                <a:solidFill>
                  <a:schemeClr val="bg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02491" y="693302"/>
            <a:ext cx="1418601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みんなで</a:t>
            </a:r>
            <a:endParaRPr lang="en-US" altLang="ja-JP" b="1" dirty="0" smtClean="0">
              <a:ln w="3175">
                <a:solidFill>
                  <a:schemeClr val="bg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あそんで</a:t>
            </a:r>
            <a:endParaRPr kumimoji="1" lang="ja-JP" altLang="en-US" b="1" dirty="0">
              <a:ln w="3175">
                <a:solidFill>
                  <a:schemeClr val="bg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37DBE9-2855-427C-A0D5-034726793A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学園祭チラシ</Template>
  <TotalTime>0</TotalTime>
  <Words>99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Pゴシック体S</vt:lpstr>
      <vt:lpstr>AR丸ゴシック体E</vt:lpstr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2019-06-07T05:28:29Z</dcterms:created>
  <dcterms:modified xsi:type="dcterms:W3CDTF">2019-07-01T02:47:20Z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TC025601719991</vt:lpwstr>
  </property>
</Properties>
</file>